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3" r:id="rId1"/>
  </p:sldMasterIdLst>
  <p:notesMasterIdLst>
    <p:notesMasterId r:id="rId13"/>
  </p:notesMasterIdLst>
  <p:sldIdLst>
    <p:sldId id="257" r:id="rId2"/>
    <p:sldId id="259" r:id="rId3"/>
    <p:sldId id="260" r:id="rId4"/>
    <p:sldId id="262" r:id="rId5"/>
    <p:sldId id="261" r:id="rId6"/>
    <p:sldId id="265" r:id="rId7"/>
    <p:sldId id="268" r:id="rId8"/>
    <p:sldId id="269" r:id="rId9"/>
    <p:sldId id="270" r:id="rId10"/>
    <p:sldId id="271"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84"/>
    <a:srgbClr val="5FC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1" d="100"/>
          <a:sy n="61" d="100"/>
        </p:scale>
        <p:origin x="3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2"/>
                    </a:solidFill>
                    <a:latin typeface="Montserrat" panose="00000500000000000000" pitchFamily="2"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Sheet1!$D$4:$F$4</c:f>
              <c:strCache>
                <c:ptCount val="3"/>
                <c:pt idx="0">
                  <c:v>Total clients tested for HIV and screened for TB</c:v>
                </c:pt>
                <c:pt idx="1">
                  <c:v>Presumed TB</c:v>
                </c:pt>
                <c:pt idx="2">
                  <c:v>Confirmed with TB</c:v>
                </c:pt>
              </c:strCache>
            </c:strRef>
          </c:cat>
          <c:val>
            <c:numRef>
              <c:f>Sheet1!$D$5:$F$5</c:f>
              <c:numCache>
                <c:formatCode>General</c:formatCode>
                <c:ptCount val="3"/>
                <c:pt idx="0">
                  <c:v>17032</c:v>
                </c:pt>
                <c:pt idx="1">
                  <c:v>504</c:v>
                </c:pt>
                <c:pt idx="2">
                  <c:v>107</c:v>
                </c:pt>
              </c:numCache>
            </c:numRef>
          </c:val>
          <c:extLst>
            <c:ext xmlns:c16="http://schemas.microsoft.com/office/drawing/2014/chart" uri="{C3380CC4-5D6E-409C-BE32-E72D297353CC}">
              <c16:uniqueId val="{00000000-DF02-49E5-BC2C-7C37BFDBC652}"/>
            </c:ext>
          </c:extLst>
        </c:ser>
        <c:dLbls>
          <c:dLblPos val="inEnd"/>
          <c:showLegendKey val="0"/>
          <c:showVal val="1"/>
          <c:showCatName val="0"/>
          <c:showSerName val="0"/>
          <c:showPercent val="0"/>
          <c:showBubbleSize val="0"/>
        </c:dLbls>
        <c:gapWidth val="100"/>
        <c:overlap val="-24"/>
        <c:axId val="939878175"/>
        <c:axId val="939866655"/>
      </c:barChart>
      <c:catAx>
        <c:axId val="93987817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2"/>
                </a:solidFill>
                <a:latin typeface="Montserrat" panose="00000500000000000000" pitchFamily="2" charset="0"/>
                <a:ea typeface="+mn-ea"/>
                <a:cs typeface="+mn-cs"/>
              </a:defRPr>
            </a:pPr>
            <a:endParaRPr lang="en-US"/>
          </a:p>
        </c:txPr>
        <c:crossAx val="939866655"/>
        <c:crosses val="autoZero"/>
        <c:auto val="1"/>
        <c:lblAlgn val="ctr"/>
        <c:lblOffset val="100"/>
        <c:noMultiLvlLbl val="0"/>
      </c:catAx>
      <c:valAx>
        <c:axId val="939866655"/>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ontserrat" panose="00000500000000000000" pitchFamily="2" charset="0"/>
                <a:ea typeface="+mn-ea"/>
                <a:cs typeface="+mn-cs"/>
              </a:defRPr>
            </a:pPr>
            <a:endParaRPr lang="en-US"/>
          </a:p>
        </c:txPr>
        <c:crossAx val="9398781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Sheet1!$E$4</c:f>
              <c:strCache>
                <c:ptCount val="1"/>
                <c:pt idx="0">
                  <c:v>Total Presumed TB according to gender</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1C35-44CA-8A0D-6DBED1E55165}"/>
              </c:ext>
            </c:extLst>
          </c:dPt>
          <c:dPt>
            <c:idx val="1"/>
            <c:bubble3D val="0"/>
            <c:explosion val="5"/>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1C35-44CA-8A0D-6DBED1E55165}"/>
              </c:ext>
            </c:extLst>
          </c:dPt>
          <c:dLbls>
            <c:dLbl>
              <c:idx val="0"/>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ontserrat" panose="00000500000000000000" pitchFamily="2" charset="0"/>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layout>
                    <c:manualLayout>
                      <c:w val="0.12386972953494103"/>
                      <c:h val="0.20845011763579857"/>
                    </c:manualLayout>
                  </c15:layout>
                </c:ext>
                <c:ext xmlns:c16="http://schemas.microsoft.com/office/drawing/2014/chart" uri="{C3380CC4-5D6E-409C-BE32-E72D297353CC}">
                  <c16:uniqueId val="{00000001-1C35-44CA-8A0D-6DBED1E55165}"/>
                </c:ext>
              </c:extLst>
            </c:dLbl>
            <c:dLbl>
              <c:idx val="1"/>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2"/>
                      </a:solidFill>
                      <a:latin typeface="Montserrat" panose="00000500000000000000" pitchFamily="2" charset="0"/>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3-1C35-44CA-8A0D-6DBED1E55165}"/>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accent1"/>
                    </a:solidFill>
                    <a:latin typeface="Montserrat" panose="00000500000000000000" pitchFamily="2" charset="0"/>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Sheet1!$D$5:$D$6</c:f>
              <c:strCache>
                <c:ptCount val="2"/>
                <c:pt idx="0">
                  <c:v>Males</c:v>
                </c:pt>
                <c:pt idx="1">
                  <c:v>Females</c:v>
                </c:pt>
              </c:strCache>
            </c:strRef>
          </c:cat>
          <c:val>
            <c:numRef>
              <c:f>Sheet1!$E$5:$E$6</c:f>
              <c:numCache>
                <c:formatCode>General</c:formatCode>
                <c:ptCount val="2"/>
                <c:pt idx="0">
                  <c:v>240</c:v>
                </c:pt>
                <c:pt idx="1">
                  <c:v>264</c:v>
                </c:pt>
              </c:numCache>
            </c:numRef>
          </c:val>
          <c:extLst>
            <c:ext xmlns:c16="http://schemas.microsoft.com/office/drawing/2014/chart" uri="{C3380CC4-5D6E-409C-BE32-E72D297353CC}">
              <c16:uniqueId val="{00000004-1C35-44CA-8A0D-6DBED1E55165}"/>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Sheet1!$E$4</c:f>
              <c:strCache>
                <c:ptCount val="1"/>
                <c:pt idx="0">
                  <c:v>Total confirmed with TB according to gender</c:v>
                </c:pt>
              </c:strCache>
            </c:strRef>
          </c:tx>
          <c:explosion val="6"/>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8AF-437B-8CED-E90804A32EE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8AF-437B-8CED-E90804A32EE1}"/>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Sheet1!$D$5:$D$6</c:f>
              <c:strCache>
                <c:ptCount val="2"/>
                <c:pt idx="0">
                  <c:v>Males</c:v>
                </c:pt>
                <c:pt idx="1">
                  <c:v>Females</c:v>
                </c:pt>
              </c:strCache>
            </c:strRef>
          </c:cat>
          <c:val>
            <c:numRef>
              <c:f>Sheet1!$E$5:$E$6</c:f>
              <c:numCache>
                <c:formatCode>General</c:formatCode>
                <c:ptCount val="2"/>
                <c:pt idx="0">
                  <c:v>59</c:v>
                </c:pt>
                <c:pt idx="1">
                  <c:v>48</c:v>
                </c:pt>
              </c:numCache>
            </c:numRef>
          </c:val>
          <c:extLst>
            <c:ext xmlns:c16="http://schemas.microsoft.com/office/drawing/2014/chart" uri="{C3380CC4-5D6E-409C-BE32-E72D297353CC}">
              <c16:uniqueId val="{00000004-58AF-437B-8CED-E90804A32EE1}"/>
            </c:ext>
          </c:extLst>
        </c:ser>
        <c:dLbls>
          <c:showLegendKey val="0"/>
          <c:showVal val="0"/>
          <c:showCatName val="0"/>
          <c:showSerName val="0"/>
          <c:showPercent val="1"/>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0"/>
          <c:showSerName val="0"/>
          <c:showPercent val="1"/>
          <c:showBubbleSize val="0"/>
          <c:showLeaderLines val="0"/>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Sheet1!$E$4</c:f>
              <c:strCache>
                <c:ptCount val="1"/>
                <c:pt idx="0">
                  <c:v>Presumed TB</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A2A-4906-971E-7D91EA9458C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A2A-4906-971E-7D91EA9458C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Sheet1!$D$5:$D$6</c:f>
              <c:strCache>
                <c:ptCount val="2"/>
                <c:pt idx="0">
                  <c:v>HIV negative</c:v>
                </c:pt>
                <c:pt idx="1">
                  <c:v>HIV Positive</c:v>
                </c:pt>
              </c:strCache>
            </c:strRef>
          </c:cat>
          <c:val>
            <c:numRef>
              <c:f>Sheet1!$E$5:$E$6</c:f>
              <c:numCache>
                <c:formatCode>General</c:formatCode>
                <c:ptCount val="2"/>
                <c:pt idx="0">
                  <c:v>478</c:v>
                </c:pt>
                <c:pt idx="1">
                  <c:v>26</c:v>
                </c:pt>
              </c:numCache>
            </c:numRef>
          </c:val>
          <c:extLst>
            <c:ext xmlns:c16="http://schemas.microsoft.com/office/drawing/2014/chart" uri="{C3380CC4-5D6E-409C-BE32-E72D297353CC}">
              <c16:uniqueId val="{00000004-BA2A-4906-971E-7D91EA9458CF}"/>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Sheet1!$E$4</c:f>
              <c:strCache>
                <c:ptCount val="1"/>
                <c:pt idx="0">
                  <c:v>TB confirmed with HIV status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DF77-495B-9BA3-A85A90911E79}"/>
              </c:ext>
            </c:extLst>
          </c:dPt>
          <c:dPt>
            <c:idx val="1"/>
            <c:bubble3D val="0"/>
            <c:explosion val="6"/>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DF77-495B-9BA3-A85A90911E79}"/>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Sheet1!$D$5:$D$6</c:f>
              <c:strCache>
                <c:ptCount val="2"/>
                <c:pt idx="0">
                  <c:v>HIV negative</c:v>
                </c:pt>
                <c:pt idx="1">
                  <c:v>HIV Positive</c:v>
                </c:pt>
              </c:strCache>
            </c:strRef>
          </c:cat>
          <c:val>
            <c:numRef>
              <c:f>Sheet1!$E$5:$E$6</c:f>
              <c:numCache>
                <c:formatCode>General</c:formatCode>
                <c:ptCount val="2"/>
                <c:pt idx="0">
                  <c:v>85</c:v>
                </c:pt>
                <c:pt idx="1">
                  <c:v>22</c:v>
                </c:pt>
              </c:numCache>
            </c:numRef>
          </c:val>
          <c:extLst>
            <c:ext xmlns:c16="http://schemas.microsoft.com/office/drawing/2014/chart" uri="{C3380CC4-5D6E-409C-BE32-E72D297353CC}">
              <c16:uniqueId val="{00000004-DF77-495B-9BA3-A85A90911E79}"/>
            </c:ext>
          </c:extLst>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58DFE-2E42-43CF-9853-647A6C90BBE5}" type="datetimeFigureOut">
              <a:rPr lang="LID4096" smtClean="0"/>
              <a:t>09/10/2025</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2A182-1905-4E68-9834-91F7DAD6A9DE}" type="slidenum">
              <a:rPr lang="LID4096" smtClean="0"/>
              <a:t>‹#›</a:t>
            </a:fld>
            <a:endParaRPr lang="LID4096"/>
          </a:p>
        </p:txBody>
      </p:sp>
    </p:spTree>
    <p:extLst>
      <p:ext uri="{BB962C8B-B14F-4D97-AF65-F5344CB8AC3E}">
        <p14:creationId xmlns:p14="http://schemas.microsoft.com/office/powerpoint/2010/main" val="1765528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D8AB70-D3ED-4281-B6A9-15666115E052}"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39819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812962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619091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7090807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289489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6328142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CE63-2925-47E9-8148-ED56DB7B752E}"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9388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E6ED08-5519-4064-861B-63648B036C6D}"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775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0295EE-8216-4953-A17A-4F5DA22E5560}"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9567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5CBA7-2AB1-41A0-8A95-EF474F0F156C}" type="datetime1">
              <a:rPr lang="LID4096" smtClean="0"/>
              <a:t>09/10/2025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156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EB4315-B90D-4CA6-9127-F79739044021}" type="datetime1">
              <a:rPr lang="LID4096" smtClean="0"/>
              <a:t>09/10/2025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52379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B44950-9D66-4094-83AD-543D00588B8F}" type="datetime1">
              <a:rPr lang="LID4096" smtClean="0"/>
              <a:t>09/10/2025</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21140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3C6EE6-00BC-4182-89CF-0FE8B18094D8}" type="datetime1">
              <a:rPr lang="LID4096" smtClean="0"/>
              <a:t>09/10/2025</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3190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4BD05-B17B-4094-87CC-7F8425C00083}" type="datetime1">
              <a:rPr lang="LID4096" smtClean="0"/>
              <a:t>09/10/2025</a:t>
            </a:fld>
            <a:endParaRPr lang="LID4096"/>
          </a:p>
        </p:txBody>
      </p:sp>
      <p:sp>
        <p:nvSpPr>
          <p:cNvPr id="3" name="Footer Placeholder 2"/>
          <p:cNvSpPr>
            <a:spLocks noGrp="1"/>
          </p:cNvSpPr>
          <p:nvPr>
            <p:ph type="ftr" sz="quarter" idx="11"/>
          </p:nvPr>
        </p:nvSpPr>
        <p:spPr/>
        <p:txBody>
          <a:bodyPr/>
          <a:lstStyle/>
          <a:p>
            <a:endParaRPr lang="LID4096"/>
          </a:p>
        </p:txBody>
      </p:sp>
      <p:sp>
        <p:nvSpPr>
          <p:cNvPr id="4" name="Slide Number Placeholder 3"/>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1237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73DC37-B767-4BE5-B161-18DD5F0A442D}" type="datetime1">
              <a:rPr lang="LID4096" smtClean="0"/>
              <a:t>09/10/2025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1579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
        <p:nvSpPr>
          <p:cNvPr id="5" name="Date Placeholder 4"/>
          <p:cNvSpPr>
            <a:spLocks noGrp="1"/>
          </p:cNvSpPr>
          <p:nvPr>
            <p:ph type="dt" sz="half" idx="10"/>
          </p:nvPr>
        </p:nvSpPr>
        <p:spPr/>
        <p:txBody>
          <a:bodyPr/>
          <a:lstStyle/>
          <a:p>
            <a:fld id="{60F0B680-CD22-438A-813E-90B26DBD96CF}" type="datetime1">
              <a:rPr lang="LID4096" smtClean="0"/>
              <a:t>09/10/2025</a:t>
            </a:fld>
            <a:endParaRPr lang="LID4096"/>
          </a:p>
        </p:txBody>
      </p:sp>
    </p:spTree>
    <p:extLst>
      <p:ext uri="{BB962C8B-B14F-4D97-AF65-F5344CB8AC3E}">
        <p14:creationId xmlns:p14="http://schemas.microsoft.com/office/powerpoint/2010/main" val="176393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1AD1EE-ADBF-4689-B862-4B60D3FEEBBC}" type="datetime1">
              <a:rPr lang="LID4096" smtClean="0"/>
              <a:t>09/10/2025</a:t>
            </a:fld>
            <a:endParaRPr lang="LID4096"/>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ID4096"/>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0D0C9AF-4D20-49D8-81AA-701CE21054A6}" type="slidenum">
              <a:rPr lang="LID4096" smtClean="0"/>
              <a:t>‹#›</a:t>
            </a:fld>
            <a:endParaRPr lang="LID4096"/>
          </a:p>
        </p:txBody>
      </p:sp>
    </p:spTree>
    <p:extLst>
      <p:ext uri="{BB962C8B-B14F-4D97-AF65-F5344CB8AC3E}">
        <p14:creationId xmlns:p14="http://schemas.microsoft.com/office/powerpoint/2010/main" val="2032390510"/>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Rectangle 1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5" name="Isosceles Triangle 2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9" name="Isosceles Triangle 2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31" name="Freeform: Shape 3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002A01C-5037-4788-21F4-2AE17BD135C6}"/>
              </a:ext>
            </a:extLst>
          </p:cNvPr>
          <p:cNvSpPr>
            <a:spLocks noGrp="1"/>
          </p:cNvSpPr>
          <p:nvPr>
            <p:ph type="title"/>
          </p:nvPr>
        </p:nvSpPr>
        <p:spPr>
          <a:xfrm>
            <a:off x="6891958" y="189186"/>
            <a:ext cx="5300041" cy="3597717"/>
          </a:xfrm>
        </p:spPr>
        <p:txBody>
          <a:bodyPr anchor="ctr">
            <a:normAutofit fontScale="90000"/>
          </a:bodyPr>
          <a:lstStyle/>
          <a:p>
            <a:pPr>
              <a:lnSpc>
                <a:spcPct val="150000"/>
              </a:lnSpc>
            </a:pPr>
            <a:r>
              <a:rPr lang="en-US" sz="2700" b="1" dirty="0">
                <a:solidFill>
                  <a:schemeClr val="tx1"/>
                </a:solidFill>
                <a:latin typeface="Montserrat" panose="00000500000000000000" pitchFamily="2" charset="0"/>
              </a:rPr>
              <a:t>Title: </a:t>
            </a:r>
            <a:r>
              <a:rPr lang="en-US" sz="2700" dirty="0">
                <a:solidFill>
                  <a:schemeClr val="tx1"/>
                </a:solidFill>
                <a:latin typeface="Montserrat" panose="00000500000000000000" pitchFamily="2" charset="0"/>
              </a:rPr>
              <a:t>Screening for Tuberculosis among clients who accessed HIV Testing Services at Umoja Health Centre, Nairobi, Kenya: a cross-section observational study.</a:t>
            </a:r>
            <a:br>
              <a:rPr lang="en-US" dirty="0">
                <a:solidFill>
                  <a:schemeClr val="tx1"/>
                </a:solidFill>
              </a:rPr>
            </a:br>
            <a:br>
              <a:rPr lang="en-US" sz="3600" b="1" dirty="0">
                <a:solidFill>
                  <a:schemeClr val="tx1"/>
                </a:solidFill>
              </a:rPr>
            </a:br>
            <a:endParaRPr lang="LID4096" dirty="0">
              <a:solidFill>
                <a:schemeClr val="tx1"/>
              </a:solidFill>
            </a:endParaRPr>
          </a:p>
        </p:txBody>
      </p:sp>
      <p:pic>
        <p:nvPicPr>
          <p:cNvPr id="8" name="Picture 7" descr="A blue circle with a hand and a drop of water on it&#10;&#10;Description automatically generated">
            <a:extLst>
              <a:ext uri="{FF2B5EF4-FFF2-40B4-BE49-F238E27FC236}">
                <a16:creationId xmlns:a16="http://schemas.microsoft.com/office/drawing/2014/main" id="{EB773337-D6EB-7AA9-3161-005293C1C93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757251" y="1491546"/>
            <a:ext cx="3856774" cy="3866440"/>
          </a:xfrm>
          <a:prstGeom prst="rect">
            <a:avLst/>
          </a:prstGeom>
        </p:spPr>
      </p:pic>
      <p:sp>
        <p:nvSpPr>
          <p:cNvPr id="3" name="Content Placeholder 2">
            <a:extLst>
              <a:ext uri="{FF2B5EF4-FFF2-40B4-BE49-F238E27FC236}">
                <a16:creationId xmlns:a16="http://schemas.microsoft.com/office/drawing/2014/main" id="{FC3E19D2-11B7-8886-50FE-91F2A3A572EA}"/>
              </a:ext>
            </a:extLst>
          </p:cNvPr>
          <p:cNvSpPr>
            <a:spLocks noGrp="1"/>
          </p:cNvSpPr>
          <p:nvPr>
            <p:ph idx="1"/>
          </p:nvPr>
        </p:nvSpPr>
        <p:spPr>
          <a:xfrm>
            <a:off x="6891958" y="3364707"/>
            <a:ext cx="4887895" cy="2225141"/>
          </a:xfrm>
        </p:spPr>
        <p:txBody>
          <a:bodyPr anchor="t">
            <a:normAutofit fontScale="92500" lnSpcReduction="10000"/>
          </a:bodyPr>
          <a:lstStyle/>
          <a:p>
            <a:pPr marL="0" indent="0">
              <a:lnSpc>
                <a:spcPct val="150000"/>
              </a:lnSpc>
              <a:buNone/>
            </a:pPr>
            <a:r>
              <a:rPr lang="en-ZA" sz="2400" b="1" dirty="0">
                <a:latin typeface="Montserrat" panose="00000500000000000000" pitchFamily="2" charset="0"/>
                <a:cs typeface="Arial" panose="020B0604020202020204" pitchFamily="34" charset="0"/>
              </a:rPr>
              <a:t>SIMON MONG’ARE, </a:t>
            </a:r>
          </a:p>
          <a:p>
            <a:pPr marL="0" indent="0">
              <a:lnSpc>
                <a:spcPct val="150000"/>
              </a:lnSpc>
              <a:buNone/>
            </a:pPr>
            <a:r>
              <a:rPr lang="en-ZA" sz="2400" dirty="0">
                <a:latin typeface="Montserrat" panose="00000500000000000000" pitchFamily="2" charset="0"/>
                <a:cs typeface="Arial" panose="020B0604020202020204" pitchFamily="34" charset="0"/>
              </a:rPr>
              <a:t>BSc. Public Health</a:t>
            </a:r>
          </a:p>
          <a:p>
            <a:pPr marL="0" indent="0">
              <a:lnSpc>
                <a:spcPct val="150000"/>
              </a:lnSpc>
              <a:buNone/>
            </a:pPr>
            <a:r>
              <a:rPr lang="en-ZA" sz="2400" dirty="0">
                <a:latin typeface="Montserrat" panose="00000500000000000000" pitchFamily="2" charset="0"/>
                <a:cs typeface="Arial" panose="020B0604020202020204" pitchFamily="34" charset="0"/>
              </a:rPr>
              <a:t>Umoja Health Centre, Nairobi, Kenya.</a:t>
            </a:r>
          </a:p>
          <a:p>
            <a:endParaRPr lang="LID4096" dirty="0">
              <a:solidFill>
                <a:srgbClr val="005B84"/>
              </a:solidFill>
            </a:endParaRPr>
          </a:p>
        </p:txBody>
      </p:sp>
      <p:sp>
        <p:nvSpPr>
          <p:cNvPr id="5" name="Slide Number Placeholder 4">
            <a:extLst>
              <a:ext uri="{FF2B5EF4-FFF2-40B4-BE49-F238E27FC236}">
                <a16:creationId xmlns:a16="http://schemas.microsoft.com/office/drawing/2014/main" id="{EC3B2FBD-0A7F-F098-F07E-2484F2589F53}"/>
              </a:ext>
            </a:extLst>
          </p:cNvPr>
          <p:cNvSpPr>
            <a:spLocks noGrp="1"/>
          </p:cNvSpPr>
          <p:nvPr>
            <p:ph type="sldNum" sz="quarter" idx="12"/>
          </p:nvPr>
        </p:nvSpPr>
        <p:spPr>
          <a:xfrm>
            <a:off x="9662553" y="6041362"/>
            <a:ext cx="566186" cy="365125"/>
          </a:xfrm>
        </p:spPr>
        <p:txBody>
          <a:bodyPr>
            <a:normAutofit/>
          </a:bodyPr>
          <a:lstStyle/>
          <a:p>
            <a:pPr>
              <a:spcAft>
                <a:spcPts val="600"/>
              </a:spcAft>
            </a:pPr>
            <a:fld id="{E0D0C9AF-4D20-49D8-81AA-701CE21054A6}" type="slidenum">
              <a:rPr lang="LID4096">
                <a:solidFill>
                  <a:srgbClr val="5FCBEF"/>
                </a:solidFill>
              </a:rPr>
              <a:pPr>
                <a:spcAft>
                  <a:spcPts val="600"/>
                </a:spcAft>
              </a:pPr>
              <a:t>1</a:t>
            </a:fld>
            <a:endParaRPr lang="LID4096" dirty="0">
              <a:solidFill>
                <a:srgbClr val="5FCBEF"/>
              </a:solidFill>
            </a:endParaRPr>
          </a:p>
        </p:txBody>
      </p:sp>
      <p:sp>
        <p:nvSpPr>
          <p:cNvPr id="6" name="Footer Placeholder 3">
            <a:extLst>
              <a:ext uri="{FF2B5EF4-FFF2-40B4-BE49-F238E27FC236}">
                <a16:creationId xmlns:a16="http://schemas.microsoft.com/office/drawing/2014/main" id="{81AEC80A-7A40-D80C-3C7A-5A65C644BBB2}"/>
              </a:ext>
            </a:extLst>
          </p:cNvPr>
          <p:cNvSpPr>
            <a:spLocks noGrp="1" noRot="1" noMove="1" noResize="1" noEditPoints="1" noAdjustHandles="1" noChangeArrowheads="1" noChangeShapeType="1"/>
          </p:cNvSpPr>
          <p:nvPr>
            <p:ph type="ftr" sz="quarter" idx="11"/>
          </p:nvPr>
        </p:nvSpPr>
        <p:spPr>
          <a:xfrm>
            <a:off x="1979193" y="5881688"/>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pic>
        <p:nvPicPr>
          <p:cNvPr id="9" name="Camera 8">
            <a:extLst>
              <a:ext uri="{FF2B5EF4-FFF2-40B4-BE49-F238E27FC236}">
                <a16:creationId xmlns:a16="http://schemas.microsoft.com/office/drawing/2014/main" id="{637255D0-F9C3-D4F7-A997-2989F6920D10}"/>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r:embed="rId4"/>
              </a:ext>
            </a:extLst>
          </a:blip>
          <a:stretch>
            <a:fillRect/>
          </a:stretch>
        </p:blipFill>
        <p:spPr>
          <a:xfrm>
            <a:off x="4879793" y="1729503"/>
            <a:ext cx="2057400" cy="2057400"/>
          </a:xfrm>
          <a:prstGeom prst="ellipse">
            <a:avLst/>
          </a:prstGeom>
        </p:spPr>
      </p:pic>
      <p:sp>
        <p:nvSpPr>
          <p:cNvPr id="4" name="Subtitle 2">
            <a:extLst>
              <a:ext uri="{FF2B5EF4-FFF2-40B4-BE49-F238E27FC236}">
                <a16:creationId xmlns:a16="http://schemas.microsoft.com/office/drawing/2014/main" id="{F03E9B44-688C-2128-90AF-05A21FDE575F}"/>
              </a:ext>
            </a:extLst>
          </p:cNvPr>
          <p:cNvSpPr txBox="1">
            <a:spLocks/>
          </p:cNvSpPr>
          <p:nvPr/>
        </p:nvSpPr>
        <p:spPr>
          <a:xfrm>
            <a:off x="4882967" y="2520623"/>
            <a:ext cx="1957132" cy="84408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80000"/>
              </a:lnSpc>
              <a:spcBef>
                <a:spcPct val="0"/>
              </a:spcBef>
              <a:buFont typeface="Wingdings" panose="05000000000000000000" pitchFamily="2" charset="2"/>
              <a:buNone/>
            </a:pPr>
            <a:r>
              <a:rPr lang="en-US" altLang="en-US" sz="2400" dirty="0">
                <a:solidFill>
                  <a:srgbClr val="FF0000"/>
                </a:solidFill>
              </a:rPr>
              <a:t>Head Shot</a:t>
            </a:r>
            <a:endParaRPr lang="en-ZA" dirty="0">
              <a:solidFill>
                <a:srgbClr val="FF0000"/>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68C6E749-34A1-DD75-F417-6F90ED63F3B2}"/>
              </a:ext>
            </a:extLst>
          </p:cNvPr>
          <p:cNvSpPr txBox="1"/>
          <p:nvPr/>
        </p:nvSpPr>
        <p:spPr>
          <a:xfrm>
            <a:off x="3074276" y="3233341"/>
            <a:ext cx="6148550" cy="375552"/>
          </a:xfrm>
          <a:prstGeom prst="rect">
            <a:avLst/>
          </a:prstGeom>
          <a:noFill/>
        </p:spPr>
        <p:txBody>
          <a:bodyPr wrap="square">
            <a:spAutoFit/>
          </a:bodyPr>
          <a:lstStyle/>
          <a:p>
            <a:pPr marL="0" marR="0" algn="ctr">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4" name="Oval 13">
            <a:extLst>
              <a:ext uri="{FF2B5EF4-FFF2-40B4-BE49-F238E27FC236}">
                <a16:creationId xmlns:a16="http://schemas.microsoft.com/office/drawing/2014/main" id="{5707AF5E-7267-5C6B-2727-61729CC370BA}"/>
              </a:ext>
            </a:extLst>
          </p:cNvPr>
          <p:cNvSpPr/>
          <p:nvPr/>
        </p:nvSpPr>
        <p:spPr>
          <a:xfrm rot="21434503">
            <a:off x="4603450" y="1688748"/>
            <a:ext cx="2343150" cy="2428875"/>
          </a:xfrm>
          <a:prstGeom prst="ellipse">
            <a:avLst/>
          </a:prstGeom>
          <a:blipFill dpi="0" rotWithShape="1">
            <a:blip r:embed="rId5">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Aft>
                <a:spcPts val="800"/>
              </a:spcAft>
              <a:buNone/>
            </a:pPr>
            <a:r>
              <a:rPr lang="en-US" sz="110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8952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EC908-52F8-158D-F93E-2B744A8BBF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3D5844-8E4E-51DA-C199-A28F9E6E2A84}"/>
              </a:ext>
            </a:extLst>
          </p:cNvPr>
          <p:cNvSpPr>
            <a:spLocks noGrp="1"/>
          </p:cNvSpPr>
          <p:nvPr>
            <p:ph type="title"/>
          </p:nvPr>
        </p:nvSpPr>
        <p:spPr>
          <a:xfrm>
            <a:off x="571361" y="609600"/>
            <a:ext cx="8702641" cy="919655"/>
          </a:xfrm>
        </p:spPr>
        <p:txBody>
          <a:bodyPr/>
          <a:lstStyle/>
          <a:p>
            <a:pPr>
              <a:lnSpc>
                <a:spcPct val="150000"/>
              </a:lnSpc>
            </a:pPr>
            <a:r>
              <a:rPr lang="en-US" dirty="0">
                <a:solidFill>
                  <a:srgbClr val="005B84"/>
                </a:solidFill>
                <a:latin typeface="Montserrat" panose="00000500000000000000" pitchFamily="2" charset="0"/>
              </a:rPr>
              <a:t>Conclusion</a:t>
            </a:r>
            <a:endParaRPr lang="LID4096" dirty="0">
              <a:solidFill>
                <a:srgbClr val="005B84"/>
              </a:solidFill>
              <a:latin typeface="Montserrat" panose="00000500000000000000" pitchFamily="2" charset="0"/>
            </a:endParaRPr>
          </a:p>
        </p:txBody>
      </p:sp>
      <p:sp>
        <p:nvSpPr>
          <p:cNvPr id="3" name="Content Placeholder 2">
            <a:extLst>
              <a:ext uri="{FF2B5EF4-FFF2-40B4-BE49-F238E27FC236}">
                <a16:creationId xmlns:a16="http://schemas.microsoft.com/office/drawing/2014/main" id="{1D943296-B85E-56C6-6A0B-A16C4B74B3BD}"/>
              </a:ext>
            </a:extLst>
          </p:cNvPr>
          <p:cNvSpPr>
            <a:spLocks noGrp="1"/>
          </p:cNvSpPr>
          <p:nvPr>
            <p:ph idx="1"/>
          </p:nvPr>
        </p:nvSpPr>
        <p:spPr>
          <a:xfrm>
            <a:off x="157655" y="1671181"/>
            <a:ext cx="10752083" cy="4370182"/>
          </a:xfrm>
        </p:spPr>
        <p:txBody>
          <a:bodyPr>
            <a:noAutofit/>
          </a:bodyPr>
          <a:lstStyle/>
          <a:p>
            <a:pPr>
              <a:lnSpc>
                <a:spcPct val="150000"/>
              </a:lnSpc>
            </a:pPr>
            <a:r>
              <a:rPr lang="en-US" sz="2000" dirty="0">
                <a:latin typeface="Montserrat" panose="00000500000000000000" pitchFamily="2" charset="0"/>
              </a:rPr>
              <a:t>Overall, males contributed highest TB cases as compared to females while clients with confirmed TB had the highest HIV positivity as compared those who were presumed.</a:t>
            </a:r>
          </a:p>
          <a:p>
            <a:pPr>
              <a:lnSpc>
                <a:spcPct val="150000"/>
              </a:lnSpc>
            </a:pPr>
            <a:r>
              <a:rPr lang="en-US" sz="2000" dirty="0">
                <a:latin typeface="Montserrat" panose="00000500000000000000" pitchFamily="2" charset="0"/>
              </a:rPr>
              <a:t> Regular TB screening during HIV testing should be prioritized to enable timely identification and treatment among TB confirmed individuals and preventing progression to severe disease hence improving health outcomes.</a:t>
            </a:r>
            <a:endParaRPr lang="LID4096" sz="2000" dirty="0">
              <a:latin typeface="Montserrat" panose="00000500000000000000" pitchFamily="2" charset="0"/>
            </a:endParaRPr>
          </a:p>
        </p:txBody>
      </p:sp>
      <p:sp>
        <p:nvSpPr>
          <p:cNvPr id="5" name="Slide Number Placeholder 4">
            <a:extLst>
              <a:ext uri="{FF2B5EF4-FFF2-40B4-BE49-F238E27FC236}">
                <a16:creationId xmlns:a16="http://schemas.microsoft.com/office/drawing/2014/main" id="{EA25FA35-6A92-E70E-9D63-F4E8450E9C77}"/>
              </a:ext>
            </a:extLst>
          </p:cNvPr>
          <p:cNvSpPr>
            <a:spLocks noGrp="1"/>
          </p:cNvSpPr>
          <p:nvPr>
            <p:ph type="sldNum" sz="quarter" idx="12"/>
          </p:nvPr>
        </p:nvSpPr>
        <p:spPr/>
        <p:txBody>
          <a:bodyPr/>
          <a:lstStyle/>
          <a:p>
            <a:fld id="{E0D0C9AF-4D20-49D8-81AA-701CE21054A6}" type="slidenum">
              <a:rPr lang="LID4096" smtClean="0"/>
              <a:t>10</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30EB61D3-5660-C0C0-5A95-39F5BB64161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93F985D4-78C2-DC72-ADD5-A2AF8C45DC39}"/>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Tree>
    <p:extLst>
      <p:ext uri="{BB962C8B-B14F-4D97-AF65-F5344CB8AC3E}">
        <p14:creationId xmlns:p14="http://schemas.microsoft.com/office/powerpoint/2010/main" val="2149742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140F2-01E6-F179-1C9B-AAB99B1204F7}"/>
              </a:ext>
            </a:extLst>
          </p:cNvPr>
          <p:cNvSpPr>
            <a:spLocks noGrp="1"/>
          </p:cNvSpPr>
          <p:nvPr>
            <p:ph type="title"/>
          </p:nvPr>
        </p:nvSpPr>
        <p:spPr>
          <a:xfrm>
            <a:off x="504497" y="2175641"/>
            <a:ext cx="10137227" cy="3657601"/>
          </a:xfrm>
        </p:spPr>
        <p:txBody>
          <a:bodyPr>
            <a:normAutofit fontScale="90000"/>
          </a:bodyPr>
          <a:lstStyle/>
          <a:p>
            <a:pPr>
              <a:lnSpc>
                <a:spcPct val="150000"/>
              </a:lnSpc>
            </a:pPr>
            <a:r>
              <a:rPr lang="en-US" sz="2200" dirty="0">
                <a:solidFill>
                  <a:schemeClr val="tx1"/>
                </a:solidFill>
                <a:latin typeface="Montserrat" panose="00000500000000000000" pitchFamily="2" charset="0"/>
              </a:rPr>
              <a:t>                             </a:t>
            </a:r>
            <a:r>
              <a:rPr lang="en-US" sz="3200" b="1" dirty="0">
                <a:solidFill>
                  <a:srgbClr val="005B84"/>
                </a:solidFill>
                <a:latin typeface="Montserrat" panose="00000500000000000000" pitchFamily="2" charset="0"/>
              </a:rPr>
              <a:t>Acknowledgement</a:t>
            </a:r>
            <a:br>
              <a:rPr lang="en-US" sz="2200" dirty="0">
                <a:solidFill>
                  <a:schemeClr val="tx1"/>
                </a:solidFill>
                <a:latin typeface="Montserrat" panose="00000500000000000000" pitchFamily="2" charset="0"/>
              </a:rPr>
            </a:br>
            <a:r>
              <a:rPr lang="en-US" sz="3100" dirty="0">
                <a:solidFill>
                  <a:schemeClr val="tx1"/>
                </a:solidFill>
                <a:latin typeface="Montserrat" panose="00000500000000000000" pitchFamily="2" charset="0"/>
              </a:rPr>
              <a:t>     1. Nairobi City County- SHINE Project.</a:t>
            </a:r>
            <a:br>
              <a:rPr lang="en-US" sz="3100" dirty="0">
                <a:solidFill>
                  <a:schemeClr val="tx1"/>
                </a:solidFill>
                <a:latin typeface="Montserrat" panose="00000500000000000000" pitchFamily="2" charset="0"/>
              </a:rPr>
            </a:br>
            <a:r>
              <a:rPr lang="en-US" sz="3100" dirty="0">
                <a:solidFill>
                  <a:schemeClr val="tx1"/>
                </a:solidFill>
                <a:latin typeface="Montserrat" panose="00000500000000000000" pitchFamily="2" charset="0"/>
              </a:rPr>
              <a:t>     2. Embakasi West Subcounty.</a:t>
            </a:r>
            <a:br>
              <a:rPr lang="en-US" sz="3100" dirty="0">
                <a:solidFill>
                  <a:schemeClr val="tx1"/>
                </a:solidFill>
                <a:latin typeface="Montserrat" panose="00000500000000000000" pitchFamily="2" charset="0"/>
              </a:rPr>
            </a:br>
            <a:r>
              <a:rPr lang="en-US" sz="3100" dirty="0">
                <a:solidFill>
                  <a:schemeClr val="tx1"/>
                </a:solidFill>
                <a:latin typeface="Montserrat" panose="00000500000000000000" pitchFamily="2" charset="0"/>
              </a:rPr>
              <a:t>     3. Umoja Health Centre.</a:t>
            </a:r>
            <a:br>
              <a:rPr lang="en-US" sz="3100" dirty="0">
                <a:solidFill>
                  <a:schemeClr val="tx1"/>
                </a:solidFill>
                <a:latin typeface="Montserrat" panose="00000500000000000000" pitchFamily="2" charset="0"/>
              </a:rPr>
            </a:br>
            <a:r>
              <a:rPr lang="en-US" sz="3100" dirty="0">
                <a:solidFill>
                  <a:schemeClr val="tx1"/>
                </a:solidFill>
                <a:latin typeface="Montserrat" panose="00000500000000000000" pitchFamily="2" charset="0"/>
              </a:rPr>
              <a:t>     4. IPNET-Kenya.</a:t>
            </a:r>
            <a:br>
              <a:rPr lang="LID4096" dirty="0">
                <a:latin typeface="Montserrat" panose="00000500000000000000" pitchFamily="2" charset="0"/>
              </a:rPr>
            </a:br>
            <a:endParaRPr lang="LID4096" dirty="0">
              <a:solidFill>
                <a:srgbClr val="005B84"/>
              </a:solidFill>
            </a:endParaRPr>
          </a:p>
        </p:txBody>
      </p:sp>
      <p:sp>
        <p:nvSpPr>
          <p:cNvPr id="5" name="Slide Number Placeholder 4">
            <a:extLst>
              <a:ext uri="{FF2B5EF4-FFF2-40B4-BE49-F238E27FC236}">
                <a16:creationId xmlns:a16="http://schemas.microsoft.com/office/drawing/2014/main" id="{962CB00E-1B53-FB26-895A-8FCB1D253C3E}"/>
              </a:ext>
            </a:extLst>
          </p:cNvPr>
          <p:cNvSpPr>
            <a:spLocks noGrp="1"/>
          </p:cNvSpPr>
          <p:nvPr>
            <p:ph type="sldNum" sz="quarter" idx="12"/>
          </p:nvPr>
        </p:nvSpPr>
        <p:spPr/>
        <p:txBody>
          <a:bodyPr/>
          <a:lstStyle/>
          <a:p>
            <a:fld id="{E0D0C9AF-4D20-49D8-81AA-701CE21054A6}" type="slidenum">
              <a:rPr lang="LID4096" smtClean="0"/>
              <a:t>11</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C7CACC85-C470-D9B9-7F85-803707E0A89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78199" y="116835"/>
            <a:ext cx="2397853" cy="2402545"/>
          </a:xfrm>
          <a:prstGeom prst="rect">
            <a:avLst/>
          </a:prstGeom>
        </p:spPr>
      </p:pic>
      <p:sp>
        <p:nvSpPr>
          <p:cNvPr id="7" name="Footer Placeholder 6">
            <a:extLst>
              <a:ext uri="{FF2B5EF4-FFF2-40B4-BE49-F238E27FC236}">
                <a16:creationId xmlns:a16="http://schemas.microsoft.com/office/drawing/2014/main" id="{E23AFD06-ED51-85B8-9F30-D22AF0823852}"/>
              </a:ext>
            </a:extLst>
          </p:cNvPr>
          <p:cNvSpPr>
            <a:spLocks noGrp="1" noRot="1" noMove="1" noResize="1" noEditPoints="1" noAdjustHandles="1" noChangeArrowheads="1" noChangeShapeType="1"/>
          </p:cNvSpPr>
          <p:nvPr>
            <p:ph type="ftr" sz="quarter" idx="11"/>
          </p:nvPr>
        </p:nvSpPr>
        <p:spPr/>
        <p:txBody>
          <a:bodyPr/>
          <a:lstStyle/>
          <a:p>
            <a:r>
              <a:rPr lang="en-US" sz="1600" dirty="0">
                <a:solidFill>
                  <a:srgbClr val="005B84"/>
                </a:solidFill>
              </a:rPr>
              <a:t>IPNET-K Conference 2025</a:t>
            </a:r>
            <a:endParaRPr lang="LID4096" sz="1600" dirty="0">
              <a:solidFill>
                <a:srgbClr val="005B84"/>
              </a:solidFill>
            </a:endParaRPr>
          </a:p>
        </p:txBody>
      </p:sp>
    </p:spTree>
    <p:extLst>
      <p:ext uri="{BB962C8B-B14F-4D97-AF65-F5344CB8AC3E}">
        <p14:creationId xmlns:p14="http://schemas.microsoft.com/office/powerpoint/2010/main" val="240416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CC05-07FC-61FC-22C8-9D6375F67BFF}"/>
              </a:ext>
            </a:extLst>
          </p:cNvPr>
          <p:cNvSpPr>
            <a:spLocks noGrp="1"/>
          </p:cNvSpPr>
          <p:nvPr>
            <p:ph type="title"/>
          </p:nvPr>
        </p:nvSpPr>
        <p:spPr/>
        <p:txBody>
          <a:bodyPr>
            <a:normAutofit/>
          </a:bodyPr>
          <a:lstStyle/>
          <a:p>
            <a:pPr>
              <a:lnSpc>
                <a:spcPct val="150000"/>
              </a:lnSpc>
            </a:pPr>
            <a:r>
              <a:rPr lang="en-US" dirty="0">
                <a:solidFill>
                  <a:srgbClr val="005B84"/>
                </a:solidFill>
                <a:latin typeface="Montserrat" panose="00000500000000000000" pitchFamily="2" charset="0"/>
              </a:rPr>
              <a:t>Authors and Affiliation</a:t>
            </a:r>
            <a:endParaRPr lang="LID4096" dirty="0">
              <a:solidFill>
                <a:srgbClr val="005B84"/>
              </a:solidFill>
              <a:latin typeface="Montserrat" panose="00000500000000000000" pitchFamily="2" charset="0"/>
            </a:endParaRPr>
          </a:p>
        </p:txBody>
      </p:sp>
      <p:sp>
        <p:nvSpPr>
          <p:cNvPr id="3" name="Content Placeholder 2">
            <a:extLst>
              <a:ext uri="{FF2B5EF4-FFF2-40B4-BE49-F238E27FC236}">
                <a16:creationId xmlns:a16="http://schemas.microsoft.com/office/drawing/2014/main" id="{CA57B07C-A86F-A7C1-BA61-34DDA5CE7900}"/>
              </a:ext>
            </a:extLst>
          </p:cNvPr>
          <p:cNvSpPr>
            <a:spLocks noGrp="1"/>
          </p:cNvSpPr>
          <p:nvPr>
            <p:ph idx="1"/>
          </p:nvPr>
        </p:nvSpPr>
        <p:spPr>
          <a:xfrm>
            <a:off x="333205" y="1545021"/>
            <a:ext cx="10781485" cy="4496341"/>
          </a:xfrm>
        </p:spPr>
        <p:txBody>
          <a:bodyPr>
            <a:normAutofit fontScale="92500"/>
          </a:bodyPr>
          <a:lstStyle/>
          <a:p>
            <a:pPr marL="0" indent="0">
              <a:lnSpc>
                <a:spcPct val="150000"/>
              </a:lnSpc>
              <a:buNone/>
            </a:pPr>
            <a:r>
              <a:rPr lang="en-US" sz="2400" b="1" u="sng" dirty="0">
                <a:latin typeface="Montserrat" panose="00000500000000000000" pitchFamily="2" charset="0"/>
              </a:rPr>
              <a:t>Authors:</a:t>
            </a:r>
          </a:p>
          <a:p>
            <a:pPr marL="0" indent="0">
              <a:lnSpc>
                <a:spcPct val="150000"/>
              </a:lnSpc>
              <a:buNone/>
            </a:pPr>
            <a:r>
              <a:rPr lang="en-US" sz="2400" b="1" dirty="0">
                <a:latin typeface="Montserrat" panose="00000500000000000000" pitchFamily="2" charset="0"/>
              </a:rPr>
              <a:t>S. Mong’are</a:t>
            </a:r>
            <a:r>
              <a:rPr lang="en-US" sz="2400" b="1" baseline="30000" dirty="0">
                <a:latin typeface="Montserrat" panose="00000500000000000000" pitchFamily="2" charset="0"/>
              </a:rPr>
              <a:t>1</a:t>
            </a:r>
            <a:r>
              <a:rPr lang="en-US" sz="2400" dirty="0">
                <a:latin typeface="Montserrat" panose="00000500000000000000" pitchFamily="2" charset="0"/>
              </a:rPr>
              <a:t>, M. Abdullahi</a:t>
            </a:r>
            <a:r>
              <a:rPr lang="en-US" sz="2400" baseline="30000" dirty="0">
                <a:latin typeface="Montserrat" panose="00000500000000000000" pitchFamily="2" charset="0"/>
              </a:rPr>
              <a:t>1</a:t>
            </a:r>
            <a:r>
              <a:rPr lang="en-US" sz="2400" dirty="0">
                <a:latin typeface="Montserrat" panose="00000500000000000000" pitchFamily="2" charset="0"/>
              </a:rPr>
              <a:t>, A. Ngano</a:t>
            </a:r>
            <a:r>
              <a:rPr lang="en-US" sz="2400" baseline="30000" dirty="0">
                <a:latin typeface="Montserrat" panose="00000500000000000000" pitchFamily="2" charset="0"/>
              </a:rPr>
              <a:t>1</a:t>
            </a:r>
            <a:r>
              <a:rPr lang="en-US" sz="2400" dirty="0">
                <a:latin typeface="Montserrat" panose="00000500000000000000" pitchFamily="2" charset="0"/>
              </a:rPr>
              <a:t>, E. Mogaka</a:t>
            </a:r>
            <a:r>
              <a:rPr lang="en-US" sz="2400" baseline="30000" dirty="0">
                <a:latin typeface="Montserrat" panose="00000500000000000000" pitchFamily="2" charset="0"/>
              </a:rPr>
              <a:t>1</a:t>
            </a:r>
            <a:r>
              <a:rPr lang="en-US" sz="2400" dirty="0">
                <a:latin typeface="Montserrat" panose="00000500000000000000" pitchFamily="2" charset="0"/>
              </a:rPr>
              <a:t>, G. Wairimu</a:t>
            </a:r>
            <a:r>
              <a:rPr lang="en-US" sz="2400" baseline="30000" dirty="0">
                <a:latin typeface="Montserrat" panose="00000500000000000000" pitchFamily="2" charset="0"/>
              </a:rPr>
              <a:t>1</a:t>
            </a:r>
            <a:r>
              <a:rPr lang="en-US" sz="2400" dirty="0">
                <a:latin typeface="Montserrat" panose="00000500000000000000" pitchFamily="2" charset="0"/>
              </a:rPr>
              <a:t>, D. Odok</a:t>
            </a:r>
            <a:r>
              <a:rPr lang="en-US" sz="2400" baseline="30000" dirty="0">
                <a:latin typeface="Montserrat" panose="00000500000000000000" pitchFamily="2" charset="0"/>
              </a:rPr>
              <a:t>2</a:t>
            </a:r>
            <a:r>
              <a:rPr lang="en-US" sz="2400" dirty="0">
                <a:latin typeface="Montserrat" panose="00000500000000000000" pitchFamily="2" charset="0"/>
              </a:rPr>
              <a:t>, </a:t>
            </a:r>
          </a:p>
          <a:p>
            <a:pPr marL="0" indent="0">
              <a:lnSpc>
                <a:spcPct val="150000"/>
              </a:lnSpc>
              <a:buNone/>
            </a:pPr>
            <a:r>
              <a:rPr lang="en-US" sz="2400" dirty="0">
                <a:latin typeface="Montserrat" panose="00000500000000000000" pitchFamily="2" charset="0"/>
              </a:rPr>
              <a:t>C. Ngunu</a:t>
            </a:r>
            <a:r>
              <a:rPr lang="en-US" sz="2400" baseline="30000" dirty="0">
                <a:latin typeface="Montserrat" panose="00000500000000000000" pitchFamily="2" charset="0"/>
              </a:rPr>
              <a:t>3</a:t>
            </a:r>
            <a:endParaRPr lang="en-US" sz="2400" dirty="0">
              <a:latin typeface="Montserrat" panose="00000500000000000000" pitchFamily="2" charset="0"/>
            </a:endParaRPr>
          </a:p>
          <a:p>
            <a:pPr marL="0" indent="0">
              <a:lnSpc>
                <a:spcPct val="150000"/>
              </a:lnSpc>
              <a:buNone/>
            </a:pPr>
            <a:r>
              <a:rPr lang="en-US" sz="2400" b="1" u="sng" dirty="0">
                <a:latin typeface="Montserrat" panose="00000500000000000000" pitchFamily="2" charset="0"/>
              </a:rPr>
              <a:t>Affiliations:</a:t>
            </a:r>
          </a:p>
          <a:p>
            <a:pPr marL="0" indent="0">
              <a:lnSpc>
                <a:spcPct val="150000"/>
              </a:lnSpc>
              <a:buNone/>
            </a:pPr>
            <a:r>
              <a:rPr lang="en-US" sz="2400" b="1" baseline="30000" dirty="0">
                <a:latin typeface="Montserrat" panose="00000500000000000000" pitchFamily="2" charset="0"/>
              </a:rPr>
              <a:t>1</a:t>
            </a:r>
            <a:r>
              <a:rPr lang="en-US" sz="2400" dirty="0">
                <a:latin typeface="Montserrat" panose="00000500000000000000" pitchFamily="2" charset="0"/>
              </a:rPr>
              <a:t>Umoja Health Centre, Nairobi, Kenya.</a:t>
            </a:r>
          </a:p>
          <a:p>
            <a:pPr marL="0" indent="0">
              <a:lnSpc>
                <a:spcPct val="150000"/>
              </a:lnSpc>
              <a:buNone/>
            </a:pPr>
            <a:r>
              <a:rPr lang="en-US" sz="2400" b="1" baseline="30000" dirty="0">
                <a:latin typeface="Montserrat" panose="00000500000000000000" pitchFamily="2" charset="0"/>
              </a:rPr>
              <a:t>2</a:t>
            </a:r>
            <a:r>
              <a:rPr lang="en-US" sz="2400" dirty="0">
                <a:latin typeface="Montserrat" panose="00000500000000000000" pitchFamily="2" charset="0"/>
              </a:rPr>
              <a:t>Embakasi West Sub county, Nairobi, Kenya.</a:t>
            </a:r>
          </a:p>
          <a:p>
            <a:pPr marL="0" indent="0">
              <a:lnSpc>
                <a:spcPct val="150000"/>
              </a:lnSpc>
              <a:buNone/>
            </a:pPr>
            <a:r>
              <a:rPr lang="en-US" sz="2400" b="1" baseline="30000" dirty="0">
                <a:latin typeface="Montserrat" panose="00000500000000000000" pitchFamily="2" charset="0"/>
              </a:rPr>
              <a:t>3</a:t>
            </a:r>
            <a:r>
              <a:rPr lang="en-US" sz="2400" dirty="0">
                <a:latin typeface="Montserrat" panose="00000500000000000000" pitchFamily="2" charset="0"/>
              </a:rPr>
              <a:t>Nairobi City County, Kenya.</a:t>
            </a:r>
          </a:p>
          <a:p>
            <a:pPr marL="0" indent="0">
              <a:buNone/>
            </a:pPr>
            <a:endParaRPr lang="en-US" dirty="0"/>
          </a:p>
          <a:p>
            <a:endParaRPr lang="LID4096" dirty="0"/>
          </a:p>
        </p:txBody>
      </p:sp>
      <p:sp>
        <p:nvSpPr>
          <p:cNvPr id="4" name="Footer Placeholder 3">
            <a:extLst>
              <a:ext uri="{FF2B5EF4-FFF2-40B4-BE49-F238E27FC236}">
                <a16:creationId xmlns:a16="http://schemas.microsoft.com/office/drawing/2014/main" id="{4F4156DD-B912-EEE7-ACC5-95D1B981DE1A}"/>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sp>
        <p:nvSpPr>
          <p:cNvPr id="5" name="Slide Number Placeholder 4">
            <a:extLst>
              <a:ext uri="{FF2B5EF4-FFF2-40B4-BE49-F238E27FC236}">
                <a16:creationId xmlns:a16="http://schemas.microsoft.com/office/drawing/2014/main" id="{A848E924-4D85-8DF6-37DB-657E99F221D8}"/>
              </a:ext>
            </a:extLst>
          </p:cNvPr>
          <p:cNvSpPr>
            <a:spLocks noGrp="1"/>
          </p:cNvSpPr>
          <p:nvPr>
            <p:ph type="sldNum" sz="quarter" idx="12"/>
          </p:nvPr>
        </p:nvSpPr>
        <p:spPr>
          <a:xfrm>
            <a:off x="8590663" y="6088988"/>
            <a:ext cx="683339" cy="365125"/>
          </a:xfrm>
        </p:spPr>
        <p:txBody>
          <a:bodyPr/>
          <a:lstStyle/>
          <a:p>
            <a:fld id="{E0D0C9AF-4D20-49D8-81AA-701CE21054A6}" type="slidenum">
              <a:rPr lang="LID4096" smtClean="0"/>
              <a:t>2</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32FB3A7-7FF0-E0BC-CC36-9AFF95D1444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248549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CC05-07FC-61FC-22C8-9D6375F67BFF}"/>
              </a:ext>
            </a:extLst>
          </p:cNvPr>
          <p:cNvSpPr>
            <a:spLocks noGrp="1"/>
          </p:cNvSpPr>
          <p:nvPr>
            <p:ph type="title"/>
          </p:nvPr>
        </p:nvSpPr>
        <p:spPr>
          <a:xfrm>
            <a:off x="571361" y="609600"/>
            <a:ext cx="8702641" cy="919655"/>
          </a:xfrm>
        </p:spPr>
        <p:txBody>
          <a:bodyPr/>
          <a:lstStyle/>
          <a:p>
            <a:pPr>
              <a:lnSpc>
                <a:spcPct val="150000"/>
              </a:lnSpc>
            </a:pPr>
            <a:r>
              <a:rPr lang="en-US" dirty="0">
                <a:solidFill>
                  <a:srgbClr val="005B84"/>
                </a:solidFill>
                <a:latin typeface="Montserrat" panose="00000500000000000000" pitchFamily="2" charset="0"/>
              </a:rPr>
              <a:t>Introduction</a:t>
            </a:r>
            <a:endParaRPr lang="LID4096" dirty="0">
              <a:solidFill>
                <a:srgbClr val="005B84"/>
              </a:solidFill>
              <a:latin typeface="Montserrat" panose="00000500000000000000" pitchFamily="2" charset="0"/>
            </a:endParaRPr>
          </a:p>
        </p:txBody>
      </p:sp>
      <p:sp>
        <p:nvSpPr>
          <p:cNvPr id="3" name="Content Placeholder 2">
            <a:extLst>
              <a:ext uri="{FF2B5EF4-FFF2-40B4-BE49-F238E27FC236}">
                <a16:creationId xmlns:a16="http://schemas.microsoft.com/office/drawing/2014/main" id="{CA57B07C-A86F-A7C1-BA61-34DDA5CE7900}"/>
              </a:ext>
            </a:extLst>
          </p:cNvPr>
          <p:cNvSpPr>
            <a:spLocks noGrp="1"/>
          </p:cNvSpPr>
          <p:nvPr>
            <p:ph idx="1"/>
          </p:nvPr>
        </p:nvSpPr>
        <p:spPr>
          <a:xfrm>
            <a:off x="157655" y="1671181"/>
            <a:ext cx="10752083" cy="4370182"/>
          </a:xfrm>
        </p:spPr>
        <p:txBody>
          <a:bodyPr>
            <a:noAutofit/>
          </a:bodyPr>
          <a:lstStyle/>
          <a:p>
            <a:pPr>
              <a:lnSpc>
                <a:spcPct val="170000"/>
              </a:lnSpc>
            </a:pPr>
            <a:r>
              <a:rPr lang="en-US" sz="2000" dirty="0">
                <a:latin typeface="Montserrat" panose="00000500000000000000" pitchFamily="2" charset="0"/>
              </a:rPr>
              <a:t>In 2024, estimates shows that 40% of Tuberculosis (TB) cases remain undiagnosed and untreated among the population leading to a burden in Kenya. </a:t>
            </a:r>
          </a:p>
          <a:p>
            <a:pPr>
              <a:lnSpc>
                <a:spcPct val="170000"/>
              </a:lnSpc>
            </a:pPr>
            <a:r>
              <a:rPr lang="en-US" sz="2000" dirty="0">
                <a:latin typeface="Montserrat" panose="00000500000000000000" pitchFamily="2" charset="0"/>
              </a:rPr>
              <a:t>Integrating TB screening in HIV testing services is a crucial intervention which can enhance early case detection thus reducing transmission.</a:t>
            </a:r>
          </a:p>
          <a:p>
            <a:pPr>
              <a:lnSpc>
                <a:spcPct val="170000"/>
              </a:lnSpc>
            </a:pPr>
            <a:r>
              <a:rPr lang="en-US" sz="2000" dirty="0">
                <a:latin typeface="Montserrat" panose="00000500000000000000" pitchFamily="2" charset="0"/>
              </a:rPr>
              <a:t> </a:t>
            </a:r>
            <a:r>
              <a:rPr lang="en-US" sz="2000" b="1" dirty="0">
                <a:latin typeface="Montserrat" panose="00000500000000000000" pitchFamily="2" charset="0"/>
              </a:rPr>
              <a:t>This study aimed </a:t>
            </a:r>
            <a:r>
              <a:rPr lang="en-US" sz="2000" dirty="0">
                <a:latin typeface="Montserrat" panose="00000500000000000000" pitchFamily="2" charset="0"/>
              </a:rPr>
              <a:t>to assess screening rate of TB among clients who accessed HIV  Testing Services at Umoja Health Centre.</a:t>
            </a:r>
            <a:endParaRPr lang="LID4096" sz="2000" dirty="0">
              <a:latin typeface="Montserrat" panose="00000500000000000000" pitchFamily="2" charset="0"/>
            </a:endParaRPr>
          </a:p>
        </p:txBody>
      </p:sp>
      <p:sp>
        <p:nvSpPr>
          <p:cNvPr id="5" name="Slide Number Placeholder 4">
            <a:extLst>
              <a:ext uri="{FF2B5EF4-FFF2-40B4-BE49-F238E27FC236}">
                <a16:creationId xmlns:a16="http://schemas.microsoft.com/office/drawing/2014/main" id="{A848E924-4D85-8DF6-37DB-657E99F221D8}"/>
              </a:ext>
            </a:extLst>
          </p:cNvPr>
          <p:cNvSpPr>
            <a:spLocks noGrp="1"/>
          </p:cNvSpPr>
          <p:nvPr>
            <p:ph type="sldNum" sz="quarter" idx="12"/>
          </p:nvPr>
        </p:nvSpPr>
        <p:spPr/>
        <p:txBody>
          <a:bodyPr/>
          <a:lstStyle/>
          <a:p>
            <a:fld id="{E0D0C9AF-4D20-49D8-81AA-701CE21054A6}" type="slidenum">
              <a:rPr lang="LID4096" smtClean="0"/>
              <a:t>3</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32FB3A7-7FF0-E0BC-CC36-9AFF95D1444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94D0B3E2-43B5-6C9C-31B3-8E09676CDCA4}"/>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Tree>
    <p:extLst>
      <p:ext uri="{BB962C8B-B14F-4D97-AF65-F5344CB8AC3E}">
        <p14:creationId xmlns:p14="http://schemas.microsoft.com/office/powerpoint/2010/main" val="379274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4DA21-CFD4-597C-C5D0-797F13FF46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594A7C-222E-6459-385D-AD9FCA424C25}"/>
              </a:ext>
            </a:extLst>
          </p:cNvPr>
          <p:cNvSpPr>
            <a:spLocks noGrp="1"/>
          </p:cNvSpPr>
          <p:nvPr>
            <p:ph type="title"/>
          </p:nvPr>
        </p:nvSpPr>
        <p:spPr>
          <a:xfrm>
            <a:off x="677334" y="609600"/>
            <a:ext cx="8596668" cy="966952"/>
          </a:xfrm>
        </p:spPr>
        <p:txBody>
          <a:bodyPr/>
          <a:lstStyle/>
          <a:p>
            <a:pPr>
              <a:lnSpc>
                <a:spcPct val="150000"/>
              </a:lnSpc>
            </a:pPr>
            <a:r>
              <a:rPr lang="en-US" dirty="0">
                <a:solidFill>
                  <a:srgbClr val="005B84"/>
                </a:solidFill>
                <a:latin typeface="Montserrat" panose="00000500000000000000" pitchFamily="2" charset="0"/>
              </a:rPr>
              <a:t>Methodology</a:t>
            </a:r>
            <a:endParaRPr lang="LID4096" dirty="0">
              <a:solidFill>
                <a:srgbClr val="005B84"/>
              </a:solidFill>
              <a:latin typeface="Montserrat" panose="00000500000000000000" pitchFamily="2" charset="0"/>
            </a:endParaRPr>
          </a:p>
        </p:txBody>
      </p:sp>
      <p:sp>
        <p:nvSpPr>
          <p:cNvPr id="3" name="Content Placeholder 2">
            <a:extLst>
              <a:ext uri="{FF2B5EF4-FFF2-40B4-BE49-F238E27FC236}">
                <a16:creationId xmlns:a16="http://schemas.microsoft.com/office/drawing/2014/main" id="{1C7EE332-1407-7C3D-3184-3C39C02D0EF1}"/>
              </a:ext>
            </a:extLst>
          </p:cNvPr>
          <p:cNvSpPr>
            <a:spLocks noGrp="1"/>
          </p:cNvSpPr>
          <p:nvPr>
            <p:ph idx="1"/>
          </p:nvPr>
        </p:nvSpPr>
        <p:spPr>
          <a:xfrm>
            <a:off x="333206" y="1576552"/>
            <a:ext cx="9567540" cy="4464811"/>
          </a:xfrm>
        </p:spPr>
        <p:txBody>
          <a:bodyPr>
            <a:normAutofit fontScale="92500"/>
          </a:bodyPr>
          <a:lstStyle/>
          <a:p>
            <a:pPr>
              <a:lnSpc>
                <a:spcPct val="150000"/>
              </a:lnSpc>
            </a:pPr>
            <a:r>
              <a:rPr lang="en-US" sz="2200" dirty="0">
                <a:latin typeface="Montserrat" panose="00000500000000000000" pitchFamily="2" charset="0"/>
              </a:rPr>
              <a:t>A cross-section observational study was conducted among 17,032 clients who accessed HIV Testing Services between October 2022 and May 2025 at Umoja Health Centre, Nairobi, Kenya. </a:t>
            </a:r>
          </a:p>
          <a:p>
            <a:pPr>
              <a:lnSpc>
                <a:spcPct val="150000"/>
              </a:lnSpc>
            </a:pPr>
            <a:r>
              <a:rPr lang="en-US" sz="2200" dirty="0">
                <a:latin typeface="Montserrat" panose="00000500000000000000" pitchFamily="2" charset="0"/>
              </a:rPr>
              <a:t> Tuberculosis Screening Assessment Tool was used to screen signs including (Cough of any duration, fever, noticeable weight loss, night sweat) and presumptive DR TB register was used to document those with signs, No TB signs, Presumed TB, TB Confirmed and TB Screening not done. </a:t>
            </a:r>
          </a:p>
          <a:p>
            <a:pPr>
              <a:lnSpc>
                <a:spcPct val="150000"/>
              </a:lnSpc>
            </a:pPr>
            <a:r>
              <a:rPr lang="en-US" sz="2200" dirty="0">
                <a:latin typeface="Montserrat" panose="00000500000000000000" pitchFamily="2" charset="0"/>
              </a:rPr>
              <a:t>Data collected was analyzed using Microsoft Excel.</a:t>
            </a:r>
          </a:p>
          <a:p>
            <a:endParaRPr lang="LID4096" dirty="0"/>
          </a:p>
        </p:txBody>
      </p:sp>
      <p:sp>
        <p:nvSpPr>
          <p:cNvPr id="5" name="Slide Number Placeholder 4">
            <a:extLst>
              <a:ext uri="{FF2B5EF4-FFF2-40B4-BE49-F238E27FC236}">
                <a16:creationId xmlns:a16="http://schemas.microsoft.com/office/drawing/2014/main" id="{98DB822D-4B85-B26B-3DBF-F69CB16CACF5}"/>
              </a:ext>
            </a:extLst>
          </p:cNvPr>
          <p:cNvSpPr>
            <a:spLocks noGrp="1"/>
          </p:cNvSpPr>
          <p:nvPr>
            <p:ph type="sldNum" sz="quarter" idx="12"/>
          </p:nvPr>
        </p:nvSpPr>
        <p:spPr/>
        <p:txBody>
          <a:bodyPr/>
          <a:lstStyle/>
          <a:p>
            <a:fld id="{E0D0C9AF-4D20-49D8-81AA-701CE21054A6}" type="slidenum">
              <a:rPr lang="LID4096" smtClean="0"/>
              <a:t>4</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63472B21-03F0-3DE5-6BF8-6AE17395F601}"/>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A6F33826-0C2D-5F71-0771-F3D3E92DCF20}"/>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Tree>
    <p:extLst>
      <p:ext uri="{BB962C8B-B14F-4D97-AF65-F5344CB8AC3E}">
        <p14:creationId xmlns:p14="http://schemas.microsoft.com/office/powerpoint/2010/main" val="1711271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151F12-70B3-18EA-77CA-B8B6E98C40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94923E-3E93-1462-DEB6-53391076A7A3}"/>
              </a:ext>
            </a:extLst>
          </p:cNvPr>
          <p:cNvSpPr>
            <a:spLocks noGrp="1"/>
          </p:cNvSpPr>
          <p:nvPr>
            <p:ph type="title"/>
          </p:nvPr>
        </p:nvSpPr>
        <p:spPr>
          <a:xfrm>
            <a:off x="451716" y="237486"/>
            <a:ext cx="9227572" cy="1165610"/>
          </a:xfrm>
        </p:spPr>
        <p:txBody>
          <a:bodyPr>
            <a:normAutofit fontScale="90000"/>
          </a:bodyPr>
          <a:lstStyle/>
          <a:p>
            <a:r>
              <a:rPr lang="en-US" dirty="0">
                <a:solidFill>
                  <a:srgbClr val="005B84"/>
                </a:solidFill>
              </a:rPr>
              <a:t>Results 1/5: Total Number of clients screened, Presumed and Confirmed with TB</a:t>
            </a:r>
            <a:endParaRPr lang="LID4096" dirty="0">
              <a:solidFill>
                <a:srgbClr val="005B84"/>
              </a:solidFill>
            </a:endParaRPr>
          </a:p>
        </p:txBody>
      </p:sp>
      <p:sp>
        <p:nvSpPr>
          <p:cNvPr id="5" name="Slide Number Placeholder 4">
            <a:extLst>
              <a:ext uri="{FF2B5EF4-FFF2-40B4-BE49-F238E27FC236}">
                <a16:creationId xmlns:a16="http://schemas.microsoft.com/office/drawing/2014/main" id="{6BD023F0-E67F-AE0C-ED1C-7E4BE360D2E1}"/>
              </a:ext>
            </a:extLst>
          </p:cNvPr>
          <p:cNvSpPr>
            <a:spLocks noGrp="1"/>
          </p:cNvSpPr>
          <p:nvPr>
            <p:ph type="sldNum" sz="quarter" idx="12"/>
          </p:nvPr>
        </p:nvSpPr>
        <p:spPr/>
        <p:txBody>
          <a:bodyPr/>
          <a:lstStyle/>
          <a:p>
            <a:fld id="{E0D0C9AF-4D20-49D8-81AA-701CE21054A6}" type="slidenum">
              <a:rPr lang="LID4096" smtClean="0"/>
              <a:t>5</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5EBC9A85-0DC2-0C2E-1F11-7C53B31910FE}"/>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CE7382EE-8733-A6A8-7339-AF82195E25EC}"/>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graphicFrame>
        <p:nvGraphicFramePr>
          <p:cNvPr id="4" name="Content Placeholder 3">
            <a:extLst>
              <a:ext uri="{FF2B5EF4-FFF2-40B4-BE49-F238E27FC236}">
                <a16:creationId xmlns:a16="http://schemas.microsoft.com/office/drawing/2014/main" id="{C7B0D0C3-7C5F-547E-1986-55991D8C4342}"/>
              </a:ext>
            </a:extLst>
          </p:cNvPr>
          <p:cNvGraphicFramePr>
            <a:graphicFrameLocks noGrp="1"/>
          </p:cNvGraphicFramePr>
          <p:nvPr>
            <p:ph idx="1"/>
            <p:extLst>
              <p:ext uri="{D42A27DB-BD31-4B8C-83A1-F6EECF244321}">
                <p14:modId xmlns:p14="http://schemas.microsoft.com/office/powerpoint/2010/main" val="514219964"/>
              </p:ext>
            </p:extLst>
          </p:nvPr>
        </p:nvGraphicFramePr>
        <p:xfrm>
          <a:off x="451716" y="1545021"/>
          <a:ext cx="9969292" cy="44970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8640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6A62E8-F2EE-97FB-79FF-FC9F33AC7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370311-0FA2-B62A-A96B-7A76BFBEC0DE}"/>
              </a:ext>
            </a:extLst>
          </p:cNvPr>
          <p:cNvSpPr>
            <a:spLocks noGrp="1"/>
          </p:cNvSpPr>
          <p:nvPr>
            <p:ph type="title"/>
          </p:nvPr>
        </p:nvSpPr>
        <p:spPr>
          <a:xfrm>
            <a:off x="583324" y="237486"/>
            <a:ext cx="9095964" cy="1023721"/>
          </a:xfrm>
        </p:spPr>
        <p:txBody>
          <a:bodyPr>
            <a:normAutofit fontScale="90000"/>
          </a:bodyPr>
          <a:lstStyle/>
          <a:p>
            <a:r>
              <a:rPr lang="en-US" dirty="0">
                <a:solidFill>
                  <a:srgbClr val="005B84"/>
                </a:solidFill>
              </a:rPr>
              <a:t> Results 2/5: Total Number Presumed TB according to gender</a:t>
            </a:r>
            <a:endParaRPr lang="LID4096" dirty="0">
              <a:solidFill>
                <a:srgbClr val="005B84"/>
              </a:solidFill>
            </a:endParaRPr>
          </a:p>
        </p:txBody>
      </p:sp>
      <p:sp>
        <p:nvSpPr>
          <p:cNvPr id="5" name="Slide Number Placeholder 4">
            <a:extLst>
              <a:ext uri="{FF2B5EF4-FFF2-40B4-BE49-F238E27FC236}">
                <a16:creationId xmlns:a16="http://schemas.microsoft.com/office/drawing/2014/main" id="{50BCF35B-29CE-AC8D-7227-2C505F7790E2}"/>
              </a:ext>
            </a:extLst>
          </p:cNvPr>
          <p:cNvSpPr>
            <a:spLocks noGrp="1"/>
          </p:cNvSpPr>
          <p:nvPr>
            <p:ph type="sldNum" sz="quarter" idx="12"/>
          </p:nvPr>
        </p:nvSpPr>
        <p:spPr/>
        <p:txBody>
          <a:bodyPr/>
          <a:lstStyle/>
          <a:p>
            <a:fld id="{E0D0C9AF-4D20-49D8-81AA-701CE21054A6}" type="slidenum">
              <a:rPr lang="LID4096" smtClean="0"/>
              <a:t>6</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C3DA9343-B6EA-1FFE-C4D3-511DF92EFA2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11930EE8-8F5A-912A-F284-7D6F46D88F02}"/>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graphicFrame>
        <p:nvGraphicFramePr>
          <p:cNvPr id="3" name="Content Placeholder 2">
            <a:extLst>
              <a:ext uri="{FF2B5EF4-FFF2-40B4-BE49-F238E27FC236}">
                <a16:creationId xmlns:a16="http://schemas.microsoft.com/office/drawing/2014/main" id="{66A0F777-E38A-B933-EBE6-8546F22FB28C}"/>
              </a:ext>
            </a:extLst>
          </p:cNvPr>
          <p:cNvGraphicFramePr>
            <a:graphicFrameLocks noGrp="1"/>
          </p:cNvGraphicFramePr>
          <p:nvPr>
            <p:ph idx="1"/>
            <p:extLst>
              <p:ext uri="{D42A27DB-BD31-4B8C-83A1-F6EECF244321}">
                <p14:modId xmlns:p14="http://schemas.microsoft.com/office/powerpoint/2010/main" val="2979683879"/>
              </p:ext>
            </p:extLst>
          </p:nvPr>
        </p:nvGraphicFramePr>
        <p:xfrm>
          <a:off x="451716" y="1403132"/>
          <a:ext cx="9401732" cy="46388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74426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C7F5F-C17D-E238-6AB0-10246CDF86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2C2D66-8120-B7F5-544F-BF0075FC6B54}"/>
              </a:ext>
            </a:extLst>
          </p:cNvPr>
          <p:cNvSpPr>
            <a:spLocks noGrp="1"/>
          </p:cNvSpPr>
          <p:nvPr>
            <p:ph type="title"/>
          </p:nvPr>
        </p:nvSpPr>
        <p:spPr>
          <a:xfrm>
            <a:off x="451716" y="237486"/>
            <a:ext cx="8822286" cy="1023721"/>
          </a:xfrm>
        </p:spPr>
        <p:txBody>
          <a:bodyPr>
            <a:normAutofit fontScale="90000"/>
          </a:bodyPr>
          <a:lstStyle/>
          <a:p>
            <a:r>
              <a:rPr lang="en-US" dirty="0">
                <a:solidFill>
                  <a:srgbClr val="005B84"/>
                </a:solidFill>
              </a:rPr>
              <a:t>Results 3/5: Total Number Confirmed with TB according to gender</a:t>
            </a:r>
            <a:endParaRPr lang="LID4096" dirty="0">
              <a:solidFill>
                <a:srgbClr val="005B84"/>
              </a:solidFill>
            </a:endParaRPr>
          </a:p>
        </p:txBody>
      </p:sp>
      <p:sp>
        <p:nvSpPr>
          <p:cNvPr id="5" name="Slide Number Placeholder 4">
            <a:extLst>
              <a:ext uri="{FF2B5EF4-FFF2-40B4-BE49-F238E27FC236}">
                <a16:creationId xmlns:a16="http://schemas.microsoft.com/office/drawing/2014/main" id="{BF8E8E85-CE7B-7508-E698-C767D6EAB0B4}"/>
              </a:ext>
            </a:extLst>
          </p:cNvPr>
          <p:cNvSpPr>
            <a:spLocks noGrp="1"/>
          </p:cNvSpPr>
          <p:nvPr>
            <p:ph type="sldNum" sz="quarter" idx="12"/>
          </p:nvPr>
        </p:nvSpPr>
        <p:spPr/>
        <p:txBody>
          <a:bodyPr/>
          <a:lstStyle/>
          <a:p>
            <a:fld id="{E0D0C9AF-4D20-49D8-81AA-701CE21054A6}" type="slidenum">
              <a:rPr lang="LID4096" smtClean="0"/>
              <a:t>7</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C35092F7-5F90-0900-6F5D-DABADD095C8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E2FCC1F7-3180-0A89-4F4C-A1626F2552AC}"/>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graphicFrame>
        <p:nvGraphicFramePr>
          <p:cNvPr id="3" name="Content Placeholder 2">
            <a:extLst>
              <a:ext uri="{FF2B5EF4-FFF2-40B4-BE49-F238E27FC236}">
                <a16:creationId xmlns:a16="http://schemas.microsoft.com/office/drawing/2014/main" id="{0F5D4C16-EAFB-C8CA-10DA-76FD90A94C1C}"/>
              </a:ext>
            </a:extLst>
          </p:cNvPr>
          <p:cNvGraphicFramePr>
            <a:graphicFrameLocks noGrp="1"/>
          </p:cNvGraphicFramePr>
          <p:nvPr>
            <p:ph idx="1"/>
          </p:nvPr>
        </p:nvGraphicFramePr>
        <p:xfrm>
          <a:off x="451716" y="1403132"/>
          <a:ext cx="9401732" cy="46388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6C022185-5FF4-7590-CEBA-74CD0D0DF9BE}"/>
              </a:ext>
            </a:extLst>
          </p:cNvPr>
          <p:cNvGraphicFramePr>
            <a:graphicFrameLocks/>
          </p:cNvGraphicFramePr>
          <p:nvPr>
            <p:extLst>
              <p:ext uri="{D42A27DB-BD31-4B8C-83A1-F6EECF244321}">
                <p14:modId xmlns:p14="http://schemas.microsoft.com/office/powerpoint/2010/main" val="71567799"/>
              </p:ext>
            </p:extLst>
          </p:nvPr>
        </p:nvGraphicFramePr>
        <p:xfrm>
          <a:off x="333206" y="1038671"/>
          <a:ext cx="10434642" cy="50026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28227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59D40-AC3E-D7FB-9229-8BFB016304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203F56-E610-F52B-CAC3-11F7A81FC531}"/>
              </a:ext>
            </a:extLst>
          </p:cNvPr>
          <p:cNvSpPr>
            <a:spLocks noGrp="1"/>
          </p:cNvSpPr>
          <p:nvPr>
            <p:ph type="title"/>
          </p:nvPr>
        </p:nvSpPr>
        <p:spPr>
          <a:xfrm>
            <a:off x="677334" y="237486"/>
            <a:ext cx="8596668" cy="850335"/>
          </a:xfrm>
        </p:spPr>
        <p:txBody>
          <a:bodyPr>
            <a:normAutofit fontScale="90000"/>
          </a:bodyPr>
          <a:lstStyle/>
          <a:p>
            <a:r>
              <a:rPr lang="en-US" dirty="0">
                <a:solidFill>
                  <a:srgbClr val="005B84"/>
                </a:solidFill>
              </a:rPr>
              <a:t>Results 4/5: Presumed TB with HIV status </a:t>
            </a:r>
            <a:endParaRPr lang="LID4096" dirty="0">
              <a:solidFill>
                <a:srgbClr val="005B84"/>
              </a:solidFill>
            </a:endParaRPr>
          </a:p>
        </p:txBody>
      </p:sp>
      <p:sp>
        <p:nvSpPr>
          <p:cNvPr id="5" name="Slide Number Placeholder 4">
            <a:extLst>
              <a:ext uri="{FF2B5EF4-FFF2-40B4-BE49-F238E27FC236}">
                <a16:creationId xmlns:a16="http://schemas.microsoft.com/office/drawing/2014/main" id="{6F414297-1162-0904-60DD-834180AE4754}"/>
              </a:ext>
            </a:extLst>
          </p:cNvPr>
          <p:cNvSpPr>
            <a:spLocks noGrp="1"/>
          </p:cNvSpPr>
          <p:nvPr>
            <p:ph type="sldNum" sz="quarter" idx="12"/>
          </p:nvPr>
        </p:nvSpPr>
        <p:spPr/>
        <p:txBody>
          <a:bodyPr/>
          <a:lstStyle/>
          <a:p>
            <a:fld id="{E0D0C9AF-4D20-49D8-81AA-701CE21054A6}" type="slidenum">
              <a:rPr lang="LID4096" smtClean="0"/>
              <a:t>8</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E8254B23-3986-2D2D-F437-D561242167B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AB757BFA-876D-B77F-BAA7-DBC6443FA893}"/>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graphicFrame>
        <p:nvGraphicFramePr>
          <p:cNvPr id="3" name="Content Placeholder 2">
            <a:extLst>
              <a:ext uri="{FF2B5EF4-FFF2-40B4-BE49-F238E27FC236}">
                <a16:creationId xmlns:a16="http://schemas.microsoft.com/office/drawing/2014/main" id="{9C1DB7D3-BA82-F47F-84B8-B5FC499BC05F}"/>
              </a:ext>
            </a:extLst>
          </p:cNvPr>
          <p:cNvGraphicFramePr>
            <a:graphicFrameLocks noGrp="1"/>
          </p:cNvGraphicFramePr>
          <p:nvPr>
            <p:ph idx="1"/>
          </p:nvPr>
        </p:nvGraphicFramePr>
        <p:xfrm>
          <a:off x="451716" y="1403132"/>
          <a:ext cx="9401732" cy="46388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DD368C68-01FA-5247-9458-F74FF4BA367A}"/>
              </a:ext>
            </a:extLst>
          </p:cNvPr>
          <p:cNvGraphicFramePr>
            <a:graphicFrameLocks/>
          </p:cNvGraphicFramePr>
          <p:nvPr>
            <p:extLst>
              <p:ext uri="{D42A27DB-BD31-4B8C-83A1-F6EECF244321}">
                <p14:modId xmlns:p14="http://schemas.microsoft.com/office/powerpoint/2010/main" val="2589555897"/>
              </p:ext>
            </p:extLst>
          </p:nvPr>
        </p:nvGraphicFramePr>
        <p:xfrm>
          <a:off x="977462" y="1671145"/>
          <a:ext cx="8701826" cy="405173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67171A3F-BFFD-6F77-050A-DD75901F2836}"/>
              </a:ext>
            </a:extLst>
          </p:cNvPr>
          <p:cNvGraphicFramePr>
            <a:graphicFrameLocks/>
          </p:cNvGraphicFramePr>
          <p:nvPr>
            <p:extLst>
              <p:ext uri="{D42A27DB-BD31-4B8C-83A1-F6EECF244321}">
                <p14:modId xmlns:p14="http://schemas.microsoft.com/office/powerpoint/2010/main" val="4051201092"/>
              </p:ext>
            </p:extLst>
          </p:nvPr>
        </p:nvGraphicFramePr>
        <p:xfrm>
          <a:off x="451716" y="1261871"/>
          <a:ext cx="10268836" cy="477949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8089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F7ED4-5E54-FCD1-DC58-3C33F875D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48DABF-F10E-EE15-4371-216694259A5E}"/>
              </a:ext>
            </a:extLst>
          </p:cNvPr>
          <p:cNvSpPr>
            <a:spLocks noGrp="1"/>
          </p:cNvSpPr>
          <p:nvPr>
            <p:ph type="title"/>
          </p:nvPr>
        </p:nvSpPr>
        <p:spPr>
          <a:xfrm>
            <a:off x="599090" y="237486"/>
            <a:ext cx="9080198" cy="1023721"/>
          </a:xfrm>
        </p:spPr>
        <p:txBody>
          <a:bodyPr>
            <a:normAutofit fontScale="90000"/>
          </a:bodyPr>
          <a:lstStyle/>
          <a:p>
            <a:r>
              <a:rPr lang="en-US" dirty="0">
                <a:solidFill>
                  <a:srgbClr val="005B84"/>
                </a:solidFill>
              </a:rPr>
              <a:t> Results 5/5: Total confirmed TB with HIV status</a:t>
            </a:r>
            <a:endParaRPr lang="LID4096" dirty="0">
              <a:solidFill>
                <a:srgbClr val="005B84"/>
              </a:solidFill>
            </a:endParaRPr>
          </a:p>
        </p:txBody>
      </p:sp>
      <p:sp>
        <p:nvSpPr>
          <p:cNvPr id="5" name="Slide Number Placeholder 4">
            <a:extLst>
              <a:ext uri="{FF2B5EF4-FFF2-40B4-BE49-F238E27FC236}">
                <a16:creationId xmlns:a16="http://schemas.microsoft.com/office/drawing/2014/main" id="{1E719905-82A4-1132-1AEB-89E02DCC21FF}"/>
              </a:ext>
            </a:extLst>
          </p:cNvPr>
          <p:cNvSpPr>
            <a:spLocks noGrp="1"/>
          </p:cNvSpPr>
          <p:nvPr>
            <p:ph type="sldNum" sz="quarter" idx="12"/>
          </p:nvPr>
        </p:nvSpPr>
        <p:spPr/>
        <p:txBody>
          <a:bodyPr/>
          <a:lstStyle/>
          <a:p>
            <a:fld id="{E0D0C9AF-4D20-49D8-81AA-701CE21054A6}" type="slidenum">
              <a:rPr lang="LID4096" smtClean="0"/>
              <a:t>9</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978ADE5-D8D2-3CDA-C141-FB66D6C7046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5170A363-2049-4D02-0F6F-F79E0D3E05C9}"/>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graphicFrame>
        <p:nvGraphicFramePr>
          <p:cNvPr id="3" name="Content Placeholder 2">
            <a:extLst>
              <a:ext uri="{FF2B5EF4-FFF2-40B4-BE49-F238E27FC236}">
                <a16:creationId xmlns:a16="http://schemas.microsoft.com/office/drawing/2014/main" id="{1E324A06-FDBD-D880-63C3-A203CCE658B3}"/>
              </a:ext>
            </a:extLst>
          </p:cNvPr>
          <p:cNvGraphicFramePr>
            <a:graphicFrameLocks noGrp="1"/>
          </p:cNvGraphicFramePr>
          <p:nvPr>
            <p:ph idx="1"/>
          </p:nvPr>
        </p:nvGraphicFramePr>
        <p:xfrm>
          <a:off x="451716" y="1403132"/>
          <a:ext cx="9401732" cy="46388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002D104E-5CA8-E8BD-DEEE-F2CE2C8F1FC4}"/>
              </a:ext>
            </a:extLst>
          </p:cNvPr>
          <p:cNvGraphicFramePr>
            <a:graphicFrameLocks/>
          </p:cNvGraphicFramePr>
          <p:nvPr>
            <p:extLst>
              <p:ext uri="{D42A27DB-BD31-4B8C-83A1-F6EECF244321}">
                <p14:modId xmlns:p14="http://schemas.microsoft.com/office/powerpoint/2010/main" val="4205432061"/>
              </p:ext>
            </p:extLst>
          </p:nvPr>
        </p:nvGraphicFramePr>
        <p:xfrm>
          <a:off x="599090" y="1402468"/>
          <a:ext cx="9538138" cy="463889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7978593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TM02900688[[fn=Facet]]</Template>
  <TotalTime>2552</TotalTime>
  <Words>596</Words>
  <Application>Microsoft Office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Arial</vt:lpstr>
      <vt:lpstr>Calibri</vt:lpstr>
      <vt:lpstr>Montserrat</vt:lpstr>
      <vt:lpstr>Trebuchet MS</vt:lpstr>
      <vt:lpstr>Wingdings</vt:lpstr>
      <vt:lpstr>Wingdings 3</vt:lpstr>
      <vt:lpstr>Facet</vt:lpstr>
      <vt:lpstr>Title: Screening for Tuberculosis among clients who accessed HIV Testing Services at Umoja Health Centre, Nairobi, Kenya: a cross-section observational study.  </vt:lpstr>
      <vt:lpstr>Authors and Affiliation</vt:lpstr>
      <vt:lpstr>Introduction</vt:lpstr>
      <vt:lpstr>Methodology</vt:lpstr>
      <vt:lpstr>Results 1/5: Total Number of clients screened, Presumed and Confirmed with TB</vt:lpstr>
      <vt:lpstr> Results 2/5: Total Number Presumed TB according to gender</vt:lpstr>
      <vt:lpstr>Results 3/5: Total Number Confirmed with TB according to gender</vt:lpstr>
      <vt:lpstr>Results 4/5: Presumed TB with HIV status </vt:lpstr>
      <vt:lpstr> Results 5/5: Total confirmed TB with HIV status</vt:lpstr>
      <vt:lpstr>Conclusion</vt:lpstr>
      <vt:lpstr>                             Acknowledgement      1. Nairobi City County- SHINE Project.      2. Embakasi West Subcounty.      3. Umoja Health Centre.      4. IPNET-Kenya.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_Webmaster Kenya</dc:creator>
  <cp:lastModifiedBy>Simon Ondarah</cp:lastModifiedBy>
  <cp:revision>15</cp:revision>
  <dcterms:created xsi:type="dcterms:W3CDTF">2024-08-06T05:45:52Z</dcterms:created>
  <dcterms:modified xsi:type="dcterms:W3CDTF">2025-09-12T08:15:57Z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2024-08-06T10:29:09Z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48e1dc72-f33f-487e-af04-39efe7ddefd0</vt:lpwstr>
  </property>
  <property fmtid="{D5CDD505-2E9C-101B-9397-08002B2CF9AE}" pid="8" name="MSIP_Label_8af03ff0-41c5-4c41-b55e-fabb8fae94be_ContentBits">
    <vt:lpwstr>0</vt:lpwstr>
  </property>
</Properties>
</file>